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p:cViewPr>
        <p:scale>
          <a:sx n="115" d="100"/>
          <a:sy n="115" d="100"/>
        </p:scale>
        <p:origin x="101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ACDB5B7-E135-0145-BAB7-9FB0A696CBEB}" type="datetimeFigureOut">
              <a:rPr lang="en-US" smtClean="0"/>
              <a:t>12/10/22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2440219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ACDB5B7-E135-0145-BAB7-9FB0A696CBEB}" type="datetimeFigureOut">
              <a:rPr lang="en-US" smtClean="0"/>
              <a:t>12/10/22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232917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ACDB5B7-E135-0145-BAB7-9FB0A696CBEB}" type="datetimeFigureOut">
              <a:rPr lang="en-US" smtClean="0"/>
              <a:t>12/10/22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418192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ACDB5B7-E135-0145-BAB7-9FB0A696CBEB}" type="datetimeFigureOut">
              <a:rPr lang="en-US" smtClean="0"/>
              <a:t>12/10/22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356552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ACDB5B7-E135-0145-BAB7-9FB0A696CBEB}" type="datetimeFigureOut">
              <a:rPr lang="en-US" smtClean="0"/>
              <a:t>12/10/22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3472931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ACDB5B7-E135-0145-BAB7-9FB0A696CBEB}" type="datetimeFigureOut">
              <a:rPr lang="en-US" smtClean="0"/>
              <a:t>12/10/22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3917174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ACDB5B7-E135-0145-BAB7-9FB0A696CBEB}" type="datetimeFigureOut">
              <a:rPr lang="en-US" smtClean="0"/>
              <a:t>12/10/22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3613179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ACDB5B7-E135-0145-BAB7-9FB0A696CBEB}" type="datetimeFigureOut">
              <a:rPr lang="en-US" smtClean="0"/>
              <a:t>12/10/22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1432209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CDB5B7-E135-0145-BAB7-9FB0A696CBEB}" type="datetimeFigureOut">
              <a:rPr lang="en-US" smtClean="0"/>
              <a:t>12/10/22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220846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ACDB5B7-E135-0145-BAB7-9FB0A696CBEB}" type="datetimeFigureOut">
              <a:rPr lang="en-US" smtClean="0"/>
              <a:t>12/10/22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54831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ACDB5B7-E135-0145-BAB7-9FB0A696CBEB}" type="datetimeFigureOut">
              <a:rPr lang="en-US" smtClean="0"/>
              <a:t>12/10/22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D0B32-D04A-8849-BC64-0C616E74292A}" type="slidenum">
              <a:rPr lang="en-US" smtClean="0"/>
              <a:t>‹#›</a:t>
            </a:fld>
            <a:endParaRPr lang="en-US"/>
          </a:p>
        </p:txBody>
      </p:sp>
    </p:spTree>
    <p:extLst>
      <p:ext uri="{BB962C8B-B14F-4D97-AF65-F5344CB8AC3E}">
        <p14:creationId xmlns:p14="http://schemas.microsoft.com/office/powerpoint/2010/main" val="10799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DB5B7-E135-0145-BAB7-9FB0A696CBEB}" type="datetimeFigureOut">
              <a:rPr lang="en-US" smtClean="0"/>
              <a:t>12/10/22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D0B32-D04A-8849-BC64-0C616E74292A}" type="slidenum">
              <a:rPr lang="en-US" smtClean="0"/>
              <a:t>‹#›</a:t>
            </a:fld>
            <a:endParaRPr lang="en-US"/>
          </a:p>
        </p:txBody>
      </p:sp>
    </p:spTree>
    <p:extLst>
      <p:ext uri="{BB962C8B-B14F-4D97-AF65-F5344CB8AC3E}">
        <p14:creationId xmlns:p14="http://schemas.microsoft.com/office/powerpoint/2010/main" val="13835112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3C69157-E73A-AFE2-0A30-178FF6C4B17F}"/>
              </a:ext>
            </a:extLst>
          </p:cNvPr>
          <p:cNvSpPr>
            <a:spLocks noGrp="1"/>
          </p:cNvSpPr>
          <p:nvPr>
            <p:ph type="ctrTitle"/>
          </p:nvPr>
        </p:nvSpPr>
        <p:spPr>
          <a:xfrm>
            <a:off x="457201" y="723406"/>
            <a:ext cx="3234018" cy="3826728"/>
          </a:xfrm>
        </p:spPr>
        <p:txBody>
          <a:bodyPr anchor="b">
            <a:normAutofit/>
          </a:bodyPr>
          <a:lstStyle/>
          <a:p>
            <a:r>
              <a:rPr lang="en-US" sz="6400" b="1" dirty="0">
                <a:latin typeface="Aharoni" panose="02010803020104030203" pitchFamily="2" charset="-79"/>
                <a:cs typeface="Aharoni" panose="02010803020104030203" pitchFamily="2" charset="-79"/>
              </a:rPr>
              <a:t>NU ASSIST </a:t>
            </a:r>
          </a:p>
        </p:txBody>
      </p:sp>
      <p:sp>
        <p:nvSpPr>
          <p:cNvPr id="3" name="Subtitle 2">
            <a:extLst>
              <a:ext uri="{FF2B5EF4-FFF2-40B4-BE49-F238E27FC236}">
                <a16:creationId xmlns:a16="http://schemas.microsoft.com/office/drawing/2014/main" id="{76577C7C-BE90-2B79-C32C-36086E3E626B}"/>
              </a:ext>
            </a:extLst>
          </p:cNvPr>
          <p:cNvSpPr>
            <a:spLocks noGrp="1"/>
          </p:cNvSpPr>
          <p:nvPr>
            <p:ph type="subTitle" idx="1"/>
          </p:nvPr>
        </p:nvSpPr>
        <p:spPr>
          <a:xfrm>
            <a:off x="458454" y="4778734"/>
            <a:ext cx="3220917" cy="1452160"/>
          </a:xfrm>
        </p:spPr>
        <p:txBody>
          <a:bodyPr anchor="t">
            <a:normAutofit/>
          </a:bodyPr>
          <a:lstStyle/>
          <a:p>
            <a:pPr indent="-182880">
              <a:buFont typeface="Wingdings 2" pitchFamily="18" charset="2"/>
              <a:buChar char=""/>
            </a:pPr>
            <a:r>
              <a:rPr lang="en-US" sz="1400" b="1">
                <a:solidFill>
                  <a:schemeClr val="tx1">
                    <a:alpha val="60000"/>
                  </a:schemeClr>
                </a:solidFill>
                <a:latin typeface="Aharoni" panose="02010803020104030203" pitchFamily="2" charset="-79"/>
                <a:cs typeface="Aharoni" panose="02010803020104030203" pitchFamily="2" charset="-79"/>
              </a:rPr>
              <a:t>Jay Mithani</a:t>
            </a:r>
          </a:p>
          <a:p>
            <a:pPr indent="-182880">
              <a:buFont typeface="Wingdings 2" pitchFamily="18" charset="2"/>
              <a:buChar char=""/>
            </a:pPr>
            <a:r>
              <a:rPr lang="en-US" sz="1400" b="1">
                <a:solidFill>
                  <a:schemeClr val="tx1">
                    <a:alpha val="60000"/>
                  </a:schemeClr>
                </a:solidFill>
                <a:latin typeface="Aharoni" panose="02010803020104030203" pitchFamily="2" charset="-79"/>
                <a:cs typeface="Aharoni" panose="02010803020104030203" pitchFamily="2" charset="-79"/>
              </a:rPr>
              <a:t>Siddhesh Naik</a:t>
            </a:r>
          </a:p>
          <a:p>
            <a:pPr indent="-182880">
              <a:buFont typeface="Wingdings 2" pitchFamily="18" charset="2"/>
              <a:buChar char=""/>
            </a:pPr>
            <a:r>
              <a:rPr lang="en-US" sz="1400" b="1">
                <a:solidFill>
                  <a:schemeClr val="tx1">
                    <a:alpha val="60000"/>
                  </a:schemeClr>
                </a:solidFill>
                <a:latin typeface="Aharoni" panose="02010803020104030203" pitchFamily="2" charset="-79"/>
                <a:cs typeface="Aharoni" panose="02010803020104030203" pitchFamily="2" charset="-79"/>
              </a:rPr>
              <a:t>Navya Sushma Thodimaladinne</a:t>
            </a:r>
          </a:p>
          <a:p>
            <a:pPr indent="-182880">
              <a:buFont typeface="Wingdings 2" pitchFamily="18" charset="2"/>
              <a:buChar char=""/>
            </a:pPr>
            <a:r>
              <a:rPr lang="en-US" sz="1400" b="1">
                <a:solidFill>
                  <a:schemeClr val="tx1">
                    <a:alpha val="60000"/>
                  </a:schemeClr>
                </a:solidFill>
                <a:latin typeface="Aharoni" panose="02010803020104030203" pitchFamily="2" charset="-79"/>
                <a:cs typeface="Aharoni" panose="02010803020104030203" pitchFamily="2" charset="-79"/>
              </a:rPr>
              <a:t>Danish Shaikh</a:t>
            </a:r>
          </a:p>
          <a:p>
            <a:endParaRPr lang="en-US" sz="1400">
              <a:solidFill>
                <a:schemeClr val="tx1">
                  <a:alpha val="60000"/>
                </a:schemeClr>
              </a:solidFill>
            </a:endParaRPr>
          </a:p>
        </p:txBody>
      </p:sp>
      <p:pic>
        <p:nvPicPr>
          <p:cNvPr id="5" name="Picture 4">
            <a:extLst>
              <a:ext uri="{FF2B5EF4-FFF2-40B4-BE49-F238E27FC236}">
                <a16:creationId xmlns:a16="http://schemas.microsoft.com/office/drawing/2014/main" id="{26DF1DF6-F5CD-4A7A-7ADD-82E92DD2627F}"/>
              </a:ext>
            </a:extLst>
          </p:cNvPr>
          <p:cNvPicPr>
            <a:picLocks noChangeAspect="1"/>
          </p:cNvPicPr>
          <p:nvPr/>
        </p:nvPicPr>
        <p:blipFill>
          <a:blip r:embed="rId2"/>
          <a:stretch>
            <a:fillRect/>
          </a:stretch>
        </p:blipFill>
        <p:spPr>
          <a:xfrm>
            <a:off x="5446390" y="643469"/>
            <a:ext cx="5571062" cy="5571062"/>
          </a:xfrm>
          <a:prstGeom prst="rect">
            <a:avLst/>
          </a:prstGeom>
        </p:spPr>
      </p:pic>
    </p:spTree>
    <p:extLst>
      <p:ext uri="{BB962C8B-B14F-4D97-AF65-F5344CB8AC3E}">
        <p14:creationId xmlns:p14="http://schemas.microsoft.com/office/powerpoint/2010/main" val="84786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A38EC737-2427-7E25-3596-DF516FF63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7353AC-E7F5-8C24-4E3A-24148E7AD8A5}"/>
              </a:ext>
            </a:extLst>
          </p:cNvPr>
          <p:cNvSpPr txBox="1">
            <a:spLocks/>
          </p:cNvSpPr>
          <p:nvPr/>
        </p:nvSpPr>
        <p:spPr>
          <a:xfrm>
            <a:off x="1271588" y="662400"/>
            <a:ext cx="10055721" cy="132556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8F97EB17-E85F-4907-1D47-0D717F682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4FAE4633-D129-76D8-5395-4A6E77D73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E1A830C-B4F2-D6D3-94C3-C4A863C9D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7" name="Content Placeholder 2">
            <a:extLst>
              <a:ext uri="{FF2B5EF4-FFF2-40B4-BE49-F238E27FC236}">
                <a16:creationId xmlns:a16="http://schemas.microsoft.com/office/drawing/2014/main" id="{2771A3C3-DCB8-6DB2-1D48-B3DCDC20C3C9}"/>
              </a:ext>
            </a:extLst>
          </p:cNvPr>
          <p:cNvSpPr txBox="1">
            <a:spLocks/>
          </p:cNvSpPr>
          <p:nvPr/>
        </p:nvSpPr>
        <p:spPr>
          <a:xfrm>
            <a:off x="1271588" y="1705233"/>
            <a:ext cx="10089112" cy="3909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2">
                    <a:lumMod val="90000"/>
                  </a:schemeClr>
                </a:solidFill>
                <a:latin typeface="Aharoni" panose="02010803020104030203" pitchFamily="2" charset="-79"/>
                <a:cs typeface="Aharoni" panose="02010803020104030203" pitchFamily="2" charset="-79"/>
              </a:rPr>
              <a:t>HTML/CSS</a:t>
            </a:r>
          </a:p>
          <a:p>
            <a:r>
              <a:rPr lang="en-US" sz="1600" dirty="0">
                <a:solidFill>
                  <a:schemeClr val="tx2">
                    <a:lumMod val="90000"/>
                  </a:schemeClr>
                </a:solidFill>
                <a:latin typeface="Aharoni" panose="02010803020104030203" pitchFamily="2" charset="-79"/>
                <a:cs typeface="Aharoni" panose="02010803020104030203" pitchFamily="2" charset="-79"/>
              </a:rPr>
              <a:t> Bootstrap</a:t>
            </a:r>
          </a:p>
          <a:p>
            <a:r>
              <a:rPr lang="en-US" sz="1600" dirty="0">
                <a:solidFill>
                  <a:schemeClr val="tx2">
                    <a:lumMod val="90000"/>
                  </a:schemeClr>
                </a:solidFill>
                <a:latin typeface="Aharoni" panose="02010803020104030203" pitchFamily="2" charset="-79"/>
                <a:cs typeface="Aharoni" panose="02010803020104030203" pitchFamily="2" charset="-79"/>
              </a:rPr>
              <a:t> </a:t>
            </a:r>
            <a:r>
              <a:rPr lang="en-US" sz="1600" dirty="0" err="1">
                <a:solidFill>
                  <a:schemeClr val="tx2">
                    <a:lumMod val="90000"/>
                  </a:schemeClr>
                </a:solidFill>
                <a:latin typeface="Aharoni" panose="02010803020104030203" pitchFamily="2" charset="-79"/>
                <a:cs typeface="Aharoni" panose="02010803020104030203" pitchFamily="2" charset="-79"/>
              </a:rPr>
              <a:t>Javascript</a:t>
            </a:r>
            <a:endParaRPr lang="en-US" sz="1600" dirty="0">
              <a:solidFill>
                <a:schemeClr val="tx2">
                  <a:lumMod val="90000"/>
                </a:schemeClr>
              </a:solidFill>
              <a:latin typeface="Aharoni" panose="02010803020104030203" pitchFamily="2" charset="-79"/>
              <a:cs typeface="Aharoni" panose="02010803020104030203" pitchFamily="2" charset="-79"/>
            </a:endParaRPr>
          </a:p>
          <a:p>
            <a:r>
              <a:rPr lang="en-US" sz="1600" dirty="0">
                <a:solidFill>
                  <a:schemeClr val="tx2">
                    <a:lumMod val="90000"/>
                  </a:schemeClr>
                </a:solidFill>
                <a:latin typeface="Aharoni" panose="02010803020104030203" pitchFamily="2" charset="-79"/>
                <a:cs typeface="Aharoni" panose="02010803020104030203" pitchFamily="2" charset="-79"/>
              </a:rPr>
              <a:t> React JS</a:t>
            </a:r>
          </a:p>
          <a:p>
            <a:r>
              <a:rPr lang="en-US" sz="1600" dirty="0">
                <a:solidFill>
                  <a:schemeClr val="tx2">
                    <a:lumMod val="90000"/>
                  </a:schemeClr>
                </a:solidFill>
                <a:latin typeface="Aharoni" panose="02010803020104030203" pitchFamily="2" charset="-79"/>
                <a:cs typeface="Aharoni" panose="02010803020104030203" pitchFamily="2" charset="-79"/>
              </a:rPr>
              <a:t> Node JS</a:t>
            </a:r>
          </a:p>
          <a:p>
            <a:r>
              <a:rPr lang="en-US" sz="1600" dirty="0">
                <a:solidFill>
                  <a:schemeClr val="tx2">
                    <a:lumMod val="90000"/>
                  </a:schemeClr>
                </a:solidFill>
                <a:latin typeface="Aharoni" panose="02010803020104030203" pitchFamily="2" charset="-79"/>
                <a:cs typeface="Aharoni" panose="02010803020104030203" pitchFamily="2" charset="-79"/>
              </a:rPr>
              <a:t> MongoDB</a:t>
            </a:r>
          </a:p>
          <a:p>
            <a:endParaRPr lang="en-US" sz="2000" dirty="0">
              <a:solidFill>
                <a:schemeClr val="tx1">
                  <a:alpha val="60000"/>
                </a:schemeClr>
              </a:solidFill>
            </a:endParaRPr>
          </a:p>
        </p:txBody>
      </p:sp>
      <p:sp>
        <p:nvSpPr>
          <p:cNvPr id="8" name="Rectangle 7">
            <a:extLst>
              <a:ext uri="{FF2B5EF4-FFF2-40B4-BE49-F238E27FC236}">
                <a16:creationId xmlns:a16="http://schemas.microsoft.com/office/drawing/2014/main" id="{640153F8-3368-230F-B85D-AA219650D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11">
            <a:extLst>
              <a:ext uri="{FF2B5EF4-FFF2-40B4-BE49-F238E27FC236}">
                <a16:creationId xmlns:a16="http://schemas.microsoft.com/office/drawing/2014/main" id="{842F1986-A178-E20B-E6CC-9027521F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0" name="Freeform: Shape 13">
            <a:extLst>
              <a:ext uri="{FF2B5EF4-FFF2-40B4-BE49-F238E27FC236}">
                <a16:creationId xmlns:a16="http://schemas.microsoft.com/office/drawing/2014/main" id="{0FC3A212-0143-DDF2-FAE6-23B8DDA99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1" name="Freeform: Shape 15">
            <a:extLst>
              <a:ext uri="{FF2B5EF4-FFF2-40B4-BE49-F238E27FC236}">
                <a16:creationId xmlns:a16="http://schemas.microsoft.com/office/drawing/2014/main" id="{4B9B541B-0D0A-BB27-ADF0-62B523D26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
            <a:extLst>
              <a:ext uri="{FF2B5EF4-FFF2-40B4-BE49-F238E27FC236}">
                <a16:creationId xmlns:a16="http://schemas.microsoft.com/office/drawing/2014/main" id="{B8A99684-366F-1492-0869-B8419F47CB67}"/>
              </a:ext>
            </a:extLst>
          </p:cNvPr>
          <p:cNvSpPr txBox="1">
            <a:spLocks/>
          </p:cNvSpPr>
          <p:nvPr/>
        </p:nvSpPr>
        <p:spPr>
          <a:xfrm>
            <a:off x="457201" y="723406"/>
            <a:ext cx="3234018" cy="3826728"/>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400" b="1" dirty="0">
                <a:solidFill>
                  <a:schemeClr val="tx2">
                    <a:lumMod val="90000"/>
                  </a:schemeClr>
                </a:solidFill>
                <a:latin typeface="Aharoni" panose="02010803020104030203" pitchFamily="2" charset="-79"/>
                <a:cs typeface="Aharoni" panose="02010803020104030203" pitchFamily="2" charset="-79"/>
              </a:rPr>
              <a:t>THANK YOU</a:t>
            </a:r>
          </a:p>
        </p:txBody>
      </p:sp>
      <p:pic>
        <p:nvPicPr>
          <p:cNvPr id="14" name="Picture 13">
            <a:extLst>
              <a:ext uri="{FF2B5EF4-FFF2-40B4-BE49-F238E27FC236}">
                <a16:creationId xmlns:a16="http://schemas.microsoft.com/office/drawing/2014/main" id="{EB1C1797-4588-3C14-ADA6-BD0A4188A915}"/>
              </a:ext>
            </a:extLst>
          </p:cNvPr>
          <p:cNvPicPr>
            <a:picLocks noChangeAspect="1"/>
          </p:cNvPicPr>
          <p:nvPr/>
        </p:nvPicPr>
        <p:blipFill>
          <a:blip r:embed="rId2"/>
          <a:stretch>
            <a:fillRect/>
          </a:stretch>
        </p:blipFill>
        <p:spPr>
          <a:xfrm>
            <a:off x="5446390" y="643469"/>
            <a:ext cx="5571062" cy="5571062"/>
          </a:xfrm>
          <a:prstGeom prst="rect">
            <a:avLst/>
          </a:prstGeom>
        </p:spPr>
      </p:pic>
    </p:spTree>
    <p:extLst>
      <p:ext uri="{BB962C8B-B14F-4D97-AF65-F5344CB8AC3E}">
        <p14:creationId xmlns:p14="http://schemas.microsoft.com/office/powerpoint/2010/main" val="2538217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15641-E231-E17F-C150-CF9C702F172B}"/>
              </a:ext>
            </a:extLst>
          </p:cNvPr>
          <p:cNvSpPr>
            <a:spLocks noGrp="1"/>
          </p:cNvSpPr>
          <p:nvPr>
            <p:ph type="title"/>
          </p:nvPr>
        </p:nvSpPr>
        <p:spPr>
          <a:xfrm>
            <a:off x="1271588" y="662400"/>
            <a:ext cx="9621699" cy="719139"/>
          </a:xfrm>
        </p:spPr>
        <p:txBody>
          <a:bodyPr anchor="t">
            <a:normAutofit/>
          </a:bodyPr>
          <a:lstStyle/>
          <a:p>
            <a:r>
              <a:rPr lang="en-US" dirty="0">
                <a:latin typeface="Aharoni" panose="02010803020104030203" pitchFamily="2" charset="-79"/>
                <a:cs typeface="Aharoni" panose="02010803020104030203" pitchFamily="2" charset="-79"/>
              </a:rPr>
              <a:t>TEAM WORK</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C43C935C-C484-5955-6884-FC59415F3BB3}"/>
              </a:ext>
            </a:extLst>
          </p:cNvPr>
          <p:cNvSpPr>
            <a:spLocks noGrp="1"/>
          </p:cNvSpPr>
          <p:nvPr>
            <p:ph idx="1"/>
          </p:nvPr>
        </p:nvSpPr>
        <p:spPr>
          <a:xfrm>
            <a:off x="1251678" y="1759227"/>
            <a:ext cx="10089112" cy="4436374"/>
          </a:xfrm>
        </p:spPr>
        <p:txBody>
          <a:bodyPr>
            <a:normAutofit/>
          </a:bodyPr>
          <a:lstStyle/>
          <a:p>
            <a:r>
              <a:rPr lang="en-US" sz="2000" u="sng" dirty="0">
                <a:solidFill>
                  <a:schemeClr val="tx2"/>
                </a:solidFill>
                <a:latin typeface="Aharoni" panose="02010803020104030203" pitchFamily="2" charset="-79"/>
                <a:ea typeface="+mn-lt"/>
                <a:cs typeface="Aharoni" panose="02010803020104030203" pitchFamily="2" charset="-79"/>
              </a:rPr>
              <a:t>JAY</a:t>
            </a:r>
            <a:r>
              <a:rPr lang="en-US" sz="2000" dirty="0">
                <a:solidFill>
                  <a:schemeClr val="tx2"/>
                </a:solidFill>
                <a:latin typeface="Aharoni" panose="02010803020104030203" pitchFamily="2" charset="-79"/>
                <a:ea typeface="+mn-lt"/>
                <a:cs typeface="Aharoni" panose="02010803020104030203" pitchFamily="2" charset="-79"/>
              </a:rPr>
              <a:t>: Backend API creation and integration</a:t>
            </a:r>
          </a:p>
          <a:p>
            <a:r>
              <a:rPr lang="en-US" sz="2000" u="sng" dirty="0">
                <a:solidFill>
                  <a:schemeClr val="tx2"/>
                </a:solidFill>
                <a:latin typeface="Aharoni" panose="02010803020104030203" pitchFamily="2" charset="-79"/>
                <a:ea typeface="+mn-lt"/>
                <a:cs typeface="Aharoni" panose="02010803020104030203" pitchFamily="2" charset="-79"/>
              </a:rPr>
              <a:t>SIDDHESH</a:t>
            </a:r>
            <a:r>
              <a:rPr lang="en-US" sz="2000" dirty="0">
                <a:solidFill>
                  <a:schemeClr val="tx2"/>
                </a:solidFill>
                <a:latin typeface="Aharoni" panose="02010803020104030203" pitchFamily="2" charset="-79"/>
                <a:ea typeface="+mn-lt"/>
                <a:cs typeface="Aharoni" panose="02010803020104030203" pitchFamily="2" charset="-79"/>
              </a:rPr>
              <a:t>:  Signup/Login page creation, Content Designing and overall CSS</a:t>
            </a:r>
            <a:endParaRPr lang="en-US" sz="2000" dirty="0">
              <a:solidFill>
                <a:schemeClr val="tx2"/>
              </a:solidFill>
              <a:latin typeface="Aharoni" panose="02010803020104030203" pitchFamily="2" charset="-79"/>
              <a:cs typeface="Aharoni" panose="02010803020104030203" pitchFamily="2" charset="-79"/>
            </a:endParaRPr>
          </a:p>
          <a:p>
            <a:r>
              <a:rPr lang="en-US" sz="2000" u="sng" dirty="0">
                <a:solidFill>
                  <a:schemeClr val="tx2"/>
                </a:solidFill>
                <a:latin typeface="Aharoni" panose="02010803020104030203" pitchFamily="2" charset="-79"/>
                <a:ea typeface="+mn-lt"/>
                <a:cs typeface="Aharoni" panose="02010803020104030203" pitchFamily="2" charset="-79"/>
              </a:rPr>
              <a:t>NAVYA</a:t>
            </a:r>
            <a:r>
              <a:rPr lang="en-US" sz="2000" dirty="0">
                <a:solidFill>
                  <a:schemeClr val="tx2"/>
                </a:solidFill>
                <a:latin typeface="Aharoni" panose="02010803020104030203" pitchFamily="2" charset="-79"/>
                <a:ea typeface="+mn-lt"/>
                <a:cs typeface="Aharoni" panose="02010803020104030203" pitchFamily="2" charset="-79"/>
              </a:rPr>
              <a:t> : Content and Home, </a:t>
            </a:r>
            <a:r>
              <a:rPr lang="en-US" sz="2000" dirty="0" err="1">
                <a:solidFill>
                  <a:schemeClr val="tx2"/>
                </a:solidFill>
                <a:latin typeface="Aharoni" panose="02010803020104030203" pitchFamily="2" charset="-79"/>
                <a:ea typeface="+mn-lt"/>
                <a:cs typeface="Aharoni" panose="02010803020104030203" pitchFamily="2" charset="-79"/>
              </a:rPr>
              <a:t>Accomodation</a:t>
            </a:r>
            <a:r>
              <a:rPr lang="en-US" sz="2000" dirty="0">
                <a:solidFill>
                  <a:schemeClr val="tx2"/>
                </a:solidFill>
                <a:latin typeface="Aharoni" panose="02010803020104030203" pitchFamily="2" charset="-79"/>
                <a:ea typeface="+mn-lt"/>
                <a:cs typeface="Aharoni" panose="02010803020104030203" pitchFamily="2" charset="-79"/>
              </a:rPr>
              <a:t> page creation</a:t>
            </a:r>
          </a:p>
          <a:p>
            <a:r>
              <a:rPr lang="en-US" sz="2000" u="sng" dirty="0">
                <a:solidFill>
                  <a:schemeClr val="tx2"/>
                </a:solidFill>
                <a:latin typeface="Aharoni" panose="02010803020104030203" pitchFamily="2" charset="-79"/>
                <a:ea typeface="+mn-lt"/>
                <a:cs typeface="Aharoni" panose="02010803020104030203" pitchFamily="2" charset="-79"/>
              </a:rPr>
              <a:t>DANISH</a:t>
            </a:r>
            <a:r>
              <a:rPr lang="en-US" sz="2000" dirty="0">
                <a:solidFill>
                  <a:schemeClr val="tx2"/>
                </a:solidFill>
                <a:latin typeface="Aharoni" panose="02010803020104030203" pitchFamily="2" charset="-79"/>
                <a:ea typeface="+mn-lt"/>
                <a:cs typeface="Aharoni" panose="02010803020104030203" pitchFamily="2" charset="-79"/>
              </a:rPr>
              <a:t> :  Courses and Food page creation</a:t>
            </a:r>
          </a:p>
          <a:p>
            <a:endParaRPr lang="en-US" sz="2000" dirty="0">
              <a:solidFill>
                <a:schemeClr val="tx1">
                  <a:alpha val="60000"/>
                </a:schemeClr>
              </a:solidFill>
            </a:endParaRPr>
          </a:p>
        </p:txBody>
      </p:sp>
    </p:spTree>
    <p:extLst>
      <p:ext uri="{BB962C8B-B14F-4D97-AF65-F5344CB8AC3E}">
        <p14:creationId xmlns:p14="http://schemas.microsoft.com/office/powerpoint/2010/main" val="425202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40B45-6313-3F0C-27A2-A283C29F9C44}"/>
              </a:ext>
            </a:extLst>
          </p:cNvPr>
          <p:cNvSpPr>
            <a:spLocks noGrp="1"/>
          </p:cNvSpPr>
          <p:nvPr>
            <p:ph type="title"/>
          </p:nvPr>
        </p:nvSpPr>
        <p:spPr>
          <a:xfrm>
            <a:off x="1271588" y="662400"/>
            <a:ext cx="10055721" cy="1325563"/>
          </a:xfrm>
        </p:spPr>
        <p:txBody>
          <a:bodyPr anchor="t">
            <a:normAutofit/>
          </a:bodyPr>
          <a:lstStyle/>
          <a:p>
            <a:r>
              <a:rPr lang="en-US" dirty="0">
                <a:latin typeface="Aharoni" panose="02010803020104030203" pitchFamily="2" charset="-79"/>
                <a:cs typeface="Aharoni" panose="02010803020104030203" pitchFamily="2" charset="-79"/>
              </a:rPr>
              <a:t>PROBLEM STATEMENT</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42BFDD56-9AC4-C619-E72F-3CB2A004AA89}"/>
              </a:ext>
            </a:extLst>
          </p:cNvPr>
          <p:cNvSpPr>
            <a:spLocks noGrp="1"/>
          </p:cNvSpPr>
          <p:nvPr>
            <p:ph idx="1"/>
          </p:nvPr>
        </p:nvSpPr>
        <p:spPr>
          <a:xfrm>
            <a:off x="1271588" y="1705233"/>
            <a:ext cx="10089112" cy="3909599"/>
          </a:xfrm>
        </p:spPr>
        <p:txBody>
          <a:bodyPr>
            <a:normAutofit/>
          </a:bodyPr>
          <a:lstStyle/>
          <a:p>
            <a:r>
              <a:rPr lang="en-US" sz="2000" dirty="0">
                <a:solidFill>
                  <a:schemeClr val="tx2"/>
                </a:solidFill>
                <a:latin typeface="Aharoni" panose="02010803020104030203" pitchFamily="2" charset="-79"/>
                <a:cs typeface="Aharoni" panose="02010803020104030203" pitchFamily="2" charset="-79"/>
              </a:rPr>
              <a:t>New students find it difficult to obtain different sources of information regarding their stay, eating joints, and schoolwork, and the only option is to connect internally through student ambassadors and official websites and search around while sitting in their home country.</a:t>
            </a:r>
          </a:p>
          <a:p>
            <a:r>
              <a:rPr lang="en-US" sz="2000" dirty="0">
                <a:solidFill>
                  <a:schemeClr val="tx2"/>
                </a:solidFill>
                <a:latin typeface="Aharoni" panose="02010803020104030203" pitchFamily="2" charset="-79"/>
                <a:cs typeface="Aharoni" panose="02010803020104030203" pitchFamily="2" charset="-79"/>
              </a:rPr>
              <a:t> </a:t>
            </a:r>
            <a:r>
              <a:rPr lang="en-US" sz="2000" b="0" dirty="0">
                <a:solidFill>
                  <a:schemeClr val="tx2"/>
                </a:solidFill>
                <a:effectLst/>
                <a:latin typeface="Aharoni" panose="02010803020104030203" pitchFamily="2" charset="-79"/>
                <a:cs typeface="Aharoni" panose="02010803020104030203" pitchFamily="2" charset="-79"/>
              </a:rPr>
              <a:t>The confusion and helplessness is overwhelming.</a:t>
            </a:r>
          </a:p>
          <a:p>
            <a:r>
              <a:rPr lang="en-US" sz="2000" dirty="0">
                <a:solidFill>
                  <a:schemeClr val="tx2"/>
                </a:solidFill>
                <a:latin typeface="Aharoni" panose="02010803020104030203" pitchFamily="2" charset="-79"/>
                <a:cs typeface="Aharoni" panose="02010803020104030203" pitchFamily="2" charset="-79"/>
              </a:rPr>
              <a:t>Students may not understand whom to approach for all their queries.</a:t>
            </a:r>
          </a:p>
          <a:p>
            <a:endParaRPr lang="en-US" sz="2000" dirty="0">
              <a:solidFill>
                <a:schemeClr val="tx2"/>
              </a:solidFill>
            </a:endParaRPr>
          </a:p>
        </p:txBody>
      </p:sp>
    </p:spTree>
    <p:extLst>
      <p:ext uri="{BB962C8B-B14F-4D97-AF65-F5344CB8AC3E}">
        <p14:creationId xmlns:p14="http://schemas.microsoft.com/office/powerpoint/2010/main" val="1275388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9C27-B710-DA49-5AFC-90EFCFE8D82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4DB473B-6BE5-C0B8-F1FE-E3C3FB4D6251}"/>
              </a:ext>
            </a:extLst>
          </p:cNvPr>
          <p:cNvSpPr>
            <a:spLocks noGrp="1"/>
          </p:cNvSpPr>
          <p:nvPr>
            <p:ph idx="1"/>
          </p:nvPr>
        </p:nvSpPr>
        <p:spPr/>
        <p:txBody>
          <a:bodyPr/>
          <a:lstStyle/>
          <a:p>
            <a:endParaRPr lang="en-US" dirty="0"/>
          </a:p>
        </p:txBody>
      </p:sp>
      <p:sp useBgFill="1">
        <p:nvSpPr>
          <p:cNvPr id="4" name="Rectangle 3">
            <a:extLst>
              <a:ext uri="{FF2B5EF4-FFF2-40B4-BE49-F238E27FC236}">
                <a16:creationId xmlns:a16="http://schemas.microsoft.com/office/drawing/2014/main" id="{9A1F7776-08A5-FD65-5875-08198733B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8E56EEF-F5D2-35ED-BEE7-179CE3CBC1AF}"/>
              </a:ext>
            </a:extLst>
          </p:cNvPr>
          <p:cNvSpPr txBox="1">
            <a:spLocks/>
          </p:cNvSpPr>
          <p:nvPr/>
        </p:nvSpPr>
        <p:spPr>
          <a:xfrm>
            <a:off x="1271588" y="662400"/>
            <a:ext cx="10055721"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SOLUTION AND APPROACH</a:t>
            </a:r>
          </a:p>
        </p:txBody>
      </p:sp>
      <p:grpSp>
        <p:nvGrpSpPr>
          <p:cNvPr id="6" name="Group 5">
            <a:extLst>
              <a:ext uri="{FF2B5EF4-FFF2-40B4-BE49-F238E27FC236}">
                <a16:creationId xmlns:a16="http://schemas.microsoft.com/office/drawing/2014/main" id="{761BA7B7-4757-0AAC-0979-32A7BD9E78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 name="Freeform 6">
              <a:extLst>
                <a:ext uri="{FF2B5EF4-FFF2-40B4-BE49-F238E27FC236}">
                  <a16:creationId xmlns:a16="http://schemas.microsoft.com/office/drawing/2014/main" id="{92293798-7292-D883-CE58-BDF0BF832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8" name="Freeform 6">
              <a:extLst>
                <a:ext uri="{FF2B5EF4-FFF2-40B4-BE49-F238E27FC236}">
                  <a16:creationId xmlns:a16="http://schemas.microsoft.com/office/drawing/2014/main" id="{8B3127F8-BA0E-3738-3EBE-E6C940C15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9" name="Content Placeholder 2">
            <a:extLst>
              <a:ext uri="{FF2B5EF4-FFF2-40B4-BE49-F238E27FC236}">
                <a16:creationId xmlns:a16="http://schemas.microsoft.com/office/drawing/2014/main" id="{F786B0A1-4F3B-C01E-EF32-248FA11AD75F}"/>
              </a:ext>
            </a:extLst>
          </p:cNvPr>
          <p:cNvSpPr txBox="1">
            <a:spLocks/>
          </p:cNvSpPr>
          <p:nvPr/>
        </p:nvSpPr>
        <p:spPr>
          <a:xfrm>
            <a:off x="1271588" y="1826661"/>
            <a:ext cx="10089112" cy="3909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dirty="0">
                <a:solidFill>
                  <a:schemeClr val="tx2"/>
                </a:solidFill>
                <a:effectLst/>
                <a:latin typeface="Aharoni" panose="02010803020104030203" pitchFamily="2" charset="-79"/>
                <a:cs typeface="Aharoni" panose="02010803020104030203" pitchFamily="2" charset="-79"/>
              </a:rPr>
              <a:t>Nu Assist will be a one stop website to get the information needed and connect with other seekers of information related to north-eastern university.</a:t>
            </a:r>
            <a:r>
              <a:rPr lang="en-US" sz="2000" dirty="0">
                <a:solidFill>
                  <a:schemeClr val="tx2"/>
                </a:solidFill>
                <a:latin typeface="Aharoni" panose="02010803020104030203" pitchFamily="2" charset="-79"/>
                <a:cs typeface="Aharoni" panose="02010803020104030203" pitchFamily="2" charset="-79"/>
              </a:rPr>
              <a:t> </a:t>
            </a:r>
            <a:endParaRPr lang="en-US" sz="2000" b="0" dirty="0">
              <a:solidFill>
                <a:schemeClr val="tx2"/>
              </a:solidFill>
              <a:effectLst/>
              <a:latin typeface="Aharoni" panose="02010803020104030203" pitchFamily="2" charset="-79"/>
              <a:cs typeface="Aharoni" panose="02010803020104030203" pitchFamily="2" charset="-79"/>
            </a:endParaRPr>
          </a:p>
          <a:p>
            <a:r>
              <a:rPr lang="en-IN" sz="2000" dirty="0">
                <a:solidFill>
                  <a:schemeClr val="tx2"/>
                </a:solidFill>
                <a:latin typeface="Aharoni" panose="02010803020104030203" pitchFamily="2" charset="-79"/>
                <a:cs typeface="Aharoni" panose="02010803020104030203" pitchFamily="2" charset="-79"/>
              </a:rPr>
              <a:t>We gathered data from many </a:t>
            </a:r>
            <a:r>
              <a:rPr lang="en-IN" sz="2000" dirty="0" err="1">
                <a:solidFill>
                  <a:schemeClr val="tx2"/>
                </a:solidFill>
                <a:latin typeface="Aharoni" panose="02010803020104030203" pitchFamily="2" charset="-79"/>
                <a:cs typeface="Aharoni" panose="02010803020104030203" pitchFamily="2" charset="-79"/>
              </a:rPr>
              <a:t>northeastern</a:t>
            </a:r>
            <a:r>
              <a:rPr lang="en-IN" sz="2000" dirty="0">
                <a:solidFill>
                  <a:schemeClr val="tx2"/>
                </a:solidFill>
                <a:latin typeface="Aharoni" panose="02010803020104030203" pitchFamily="2" charset="-79"/>
                <a:cs typeface="Aharoni" panose="02010803020104030203" pitchFamily="2" charset="-79"/>
              </a:rPr>
              <a:t> university portals and compiled it on one webpage. As a result, consumers may easily obtain the information they want without having to visit separate websites.</a:t>
            </a:r>
          </a:p>
        </p:txBody>
      </p:sp>
    </p:spTree>
    <p:extLst>
      <p:ext uri="{BB962C8B-B14F-4D97-AF65-F5344CB8AC3E}">
        <p14:creationId xmlns:p14="http://schemas.microsoft.com/office/powerpoint/2010/main" val="157677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DF3CCB5D-10DD-A585-419C-8D3213B69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278F52A-F945-4227-DF1E-8D833997CD72}"/>
              </a:ext>
            </a:extLst>
          </p:cNvPr>
          <p:cNvSpPr txBox="1">
            <a:spLocks/>
          </p:cNvSpPr>
          <p:nvPr/>
        </p:nvSpPr>
        <p:spPr>
          <a:xfrm>
            <a:off x="1271588" y="662400"/>
            <a:ext cx="10055721" cy="132556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TECHNOLOGIES USED</a:t>
            </a:r>
          </a:p>
        </p:txBody>
      </p:sp>
      <p:grpSp>
        <p:nvGrpSpPr>
          <p:cNvPr id="4" name="Group 3">
            <a:extLst>
              <a:ext uri="{FF2B5EF4-FFF2-40B4-BE49-F238E27FC236}">
                <a16:creationId xmlns:a16="http://schemas.microsoft.com/office/drawing/2014/main" id="{93D9B4AB-70F0-B262-A245-E9F974AAE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D3CF3125-B15A-85D8-3BC1-67E4522E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F445460F-DED9-CEFA-61CD-043278427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7" name="Content Placeholder 2">
            <a:extLst>
              <a:ext uri="{FF2B5EF4-FFF2-40B4-BE49-F238E27FC236}">
                <a16:creationId xmlns:a16="http://schemas.microsoft.com/office/drawing/2014/main" id="{2593E91E-A37B-B838-2423-D66D9BFAFD9D}"/>
              </a:ext>
            </a:extLst>
          </p:cNvPr>
          <p:cNvSpPr txBox="1">
            <a:spLocks/>
          </p:cNvSpPr>
          <p:nvPr/>
        </p:nvSpPr>
        <p:spPr>
          <a:xfrm>
            <a:off x="1271588" y="1705233"/>
            <a:ext cx="10089112" cy="3909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2">
                    <a:lumMod val="90000"/>
                  </a:schemeClr>
                </a:solidFill>
                <a:latin typeface="Aharoni" panose="02010803020104030203" pitchFamily="2" charset="-79"/>
                <a:cs typeface="Aharoni" panose="02010803020104030203" pitchFamily="2" charset="-79"/>
              </a:rPr>
              <a:t>HTML/CSS</a:t>
            </a:r>
          </a:p>
          <a:p>
            <a:r>
              <a:rPr lang="en-US" sz="1600" dirty="0">
                <a:solidFill>
                  <a:schemeClr val="tx2">
                    <a:lumMod val="90000"/>
                  </a:schemeClr>
                </a:solidFill>
                <a:latin typeface="Aharoni" panose="02010803020104030203" pitchFamily="2" charset="-79"/>
                <a:cs typeface="Aharoni" panose="02010803020104030203" pitchFamily="2" charset="-79"/>
              </a:rPr>
              <a:t> Bootstrap</a:t>
            </a:r>
          </a:p>
          <a:p>
            <a:r>
              <a:rPr lang="en-US" sz="1600" dirty="0">
                <a:solidFill>
                  <a:schemeClr val="tx2">
                    <a:lumMod val="90000"/>
                  </a:schemeClr>
                </a:solidFill>
                <a:latin typeface="Aharoni" panose="02010803020104030203" pitchFamily="2" charset="-79"/>
                <a:cs typeface="Aharoni" panose="02010803020104030203" pitchFamily="2" charset="-79"/>
              </a:rPr>
              <a:t> </a:t>
            </a:r>
            <a:r>
              <a:rPr lang="en-US" sz="1600" dirty="0" err="1">
                <a:solidFill>
                  <a:schemeClr val="tx2">
                    <a:lumMod val="90000"/>
                  </a:schemeClr>
                </a:solidFill>
                <a:latin typeface="Aharoni" panose="02010803020104030203" pitchFamily="2" charset="-79"/>
                <a:cs typeface="Aharoni" panose="02010803020104030203" pitchFamily="2" charset="-79"/>
              </a:rPr>
              <a:t>Javascript</a:t>
            </a:r>
            <a:endParaRPr lang="en-US" sz="1600" dirty="0">
              <a:solidFill>
                <a:schemeClr val="tx2">
                  <a:lumMod val="90000"/>
                </a:schemeClr>
              </a:solidFill>
              <a:latin typeface="Aharoni" panose="02010803020104030203" pitchFamily="2" charset="-79"/>
              <a:cs typeface="Aharoni" panose="02010803020104030203" pitchFamily="2" charset="-79"/>
            </a:endParaRPr>
          </a:p>
          <a:p>
            <a:r>
              <a:rPr lang="en-US" sz="1600" dirty="0">
                <a:solidFill>
                  <a:schemeClr val="tx2">
                    <a:lumMod val="90000"/>
                  </a:schemeClr>
                </a:solidFill>
                <a:latin typeface="Aharoni" panose="02010803020104030203" pitchFamily="2" charset="-79"/>
                <a:cs typeface="Aharoni" panose="02010803020104030203" pitchFamily="2" charset="-79"/>
              </a:rPr>
              <a:t> React JS</a:t>
            </a:r>
          </a:p>
          <a:p>
            <a:r>
              <a:rPr lang="en-US" sz="1600" dirty="0">
                <a:solidFill>
                  <a:schemeClr val="tx2">
                    <a:lumMod val="90000"/>
                  </a:schemeClr>
                </a:solidFill>
                <a:latin typeface="Aharoni" panose="02010803020104030203" pitchFamily="2" charset="-79"/>
                <a:cs typeface="Aharoni" panose="02010803020104030203" pitchFamily="2" charset="-79"/>
              </a:rPr>
              <a:t> Node JS</a:t>
            </a:r>
          </a:p>
          <a:p>
            <a:r>
              <a:rPr lang="en-US" sz="1600" dirty="0">
                <a:solidFill>
                  <a:schemeClr val="tx2">
                    <a:lumMod val="90000"/>
                  </a:schemeClr>
                </a:solidFill>
                <a:latin typeface="Aharoni" panose="02010803020104030203" pitchFamily="2" charset="-79"/>
                <a:cs typeface="Aharoni" panose="02010803020104030203" pitchFamily="2" charset="-79"/>
              </a:rPr>
              <a:t> MongoDB</a:t>
            </a:r>
          </a:p>
          <a:p>
            <a:endParaRPr lang="en-US" sz="2000" dirty="0">
              <a:solidFill>
                <a:schemeClr val="tx1">
                  <a:alpha val="60000"/>
                </a:schemeClr>
              </a:solidFill>
            </a:endParaRPr>
          </a:p>
        </p:txBody>
      </p:sp>
    </p:spTree>
    <p:extLst>
      <p:ext uri="{BB962C8B-B14F-4D97-AF65-F5344CB8AC3E}">
        <p14:creationId xmlns:p14="http://schemas.microsoft.com/office/powerpoint/2010/main" val="328902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0A47A741-FE86-8415-D065-944EC68FD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F044EB5-22D0-98C0-E818-8968055351A0}"/>
              </a:ext>
            </a:extLst>
          </p:cNvPr>
          <p:cNvSpPr txBox="1">
            <a:spLocks/>
          </p:cNvSpPr>
          <p:nvPr/>
        </p:nvSpPr>
        <p:spPr>
          <a:xfrm>
            <a:off x="1271588" y="662400"/>
            <a:ext cx="10055721" cy="132556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LOGIN FLOW</a:t>
            </a:r>
          </a:p>
        </p:txBody>
      </p:sp>
      <p:grpSp>
        <p:nvGrpSpPr>
          <p:cNvPr id="4" name="Group 3">
            <a:extLst>
              <a:ext uri="{FF2B5EF4-FFF2-40B4-BE49-F238E27FC236}">
                <a16:creationId xmlns:a16="http://schemas.microsoft.com/office/drawing/2014/main" id="{BC50876D-31DF-CEE5-A876-E575AD56D6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917995A4-932A-6550-C84B-2C5EFF21F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C1167730-0C89-7D04-2BB2-B7BAF388B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7" name="Content Placeholder 2">
            <a:extLst>
              <a:ext uri="{FF2B5EF4-FFF2-40B4-BE49-F238E27FC236}">
                <a16:creationId xmlns:a16="http://schemas.microsoft.com/office/drawing/2014/main" id="{5971310C-EDBD-EFF6-485E-896735483F3F}"/>
              </a:ext>
            </a:extLst>
          </p:cNvPr>
          <p:cNvSpPr txBox="1">
            <a:spLocks/>
          </p:cNvSpPr>
          <p:nvPr/>
        </p:nvSpPr>
        <p:spPr>
          <a:xfrm>
            <a:off x="1271588" y="1705233"/>
            <a:ext cx="10089112" cy="3909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2">
                    <a:lumMod val="90000"/>
                  </a:schemeClr>
                </a:solidFill>
                <a:latin typeface="Aharoni" panose="02010803020104030203" pitchFamily="2" charset="-79"/>
                <a:cs typeface="Aharoni" panose="02010803020104030203" pitchFamily="2" charset="-79"/>
              </a:rPr>
              <a:t>We have designed the website in such a way that a user who wants to explore more about northeastern university will be able to register and login to access the content. </a:t>
            </a:r>
          </a:p>
          <a:p>
            <a:endParaRPr lang="en-US" sz="2000" dirty="0">
              <a:solidFill>
                <a:schemeClr val="tx1">
                  <a:alpha val="60000"/>
                </a:schemeClr>
              </a:solidFill>
            </a:endParaRPr>
          </a:p>
        </p:txBody>
      </p:sp>
      <p:pic>
        <p:nvPicPr>
          <p:cNvPr id="9" name="Picture 8" descr="Graphical user interface, text, application&#10;&#10;Description automatically generated">
            <a:extLst>
              <a:ext uri="{FF2B5EF4-FFF2-40B4-BE49-F238E27FC236}">
                <a16:creationId xmlns:a16="http://schemas.microsoft.com/office/drawing/2014/main" id="{082C574B-3360-EBA7-6A23-1FC91BB443D3}"/>
              </a:ext>
            </a:extLst>
          </p:cNvPr>
          <p:cNvPicPr>
            <a:picLocks noChangeAspect="1"/>
          </p:cNvPicPr>
          <p:nvPr/>
        </p:nvPicPr>
        <p:blipFill>
          <a:blip r:embed="rId2"/>
          <a:stretch>
            <a:fillRect/>
          </a:stretch>
        </p:blipFill>
        <p:spPr>
          <a:xfrm>
            <a:off x="1256763" y="3274541"/>
            <a:ext cx="5110400" cy="3194001"/>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B63CFC73-7D78-BDA9-DACA-EF56985471D7}"/>
              </a:ext>
            </a:extLst>
          </p:cNvPr>
          <p:cNvPicPr>
            <a:picLocks noChangeAspect="1"/>
          </p:cNvPicPr>
          <p:nvPr/>
        </p:nvPicPr>
        <p:blipFill>
          <a:blip r:embed="rId3"/>
          <a:stretch>
            <a:fillRect/>
          </a:stretch>
        </p:blipFill>
        <p:spPr>
          <a:xfrm>
            <a:off x="6536382" y="3274541"/>
            <a:ext cx="5078166" cy="3173854"/>
          </a:xfrm>
          <a:prstGeom prst="rect">
            <a:avLst/>
          </a:prstGeom>
        </p:spPr>
      </p:pic>
    </p:spTree>
    <p:extLst>
      <p:ext uri="{BB962C8B-B14F-4D97-AF65-F5344CB8AC3E}">
        <p14:creationId xmlns:p14="http://schemas.microsoft.com/office/powerpoint/2010/main" val="347198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BD120011-68AD-8B74-AFF1-8BBD3803C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13243E1-C051-1D17-06CE-7AB9903C4E3F}"/>
              </a:ext>
            </a:extLst>
          </p:cNvPr>
          <p:cNvSpPr txBox="1">
            <a:spLocks/>
          </p:cNvSpPr>
          <p:nvPr/>
        </p:nvSpPr>
        <p:spPr>
          <a:xfrm>
            <a:off x="1271588" y="662400"/>
            <a:ext cx="10055721" cy="132556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dirty="0">
                <a:latin typeface="Aharoni" panose="02010803020104030203" pitchFamily="2" charset="-79"/>
                <a:cs typeface="Aharoni" panose="02010803020104030203" pitchFamily="2" charset="-79"/>
              </a:rPr>
              <a:t>ACCOMMODATION</a:t>
            </a:r>
            <a:endParaRPr lang="en-US" dirty="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C99C4298-6FB7-19CE-AF36-ED6BCF114E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439CFD2D-490F-1BE0-361A-F524AC7F6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D07A1286-3961-5CD3-D350-4D38E6604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7" name="Content Placeholder 2">
            <a:extLst>
              <a:ext uri="{FF2B5EF4-FFF2-40B4-BE49-F238E27FC236}">
                <a16:creationId xmlns:a16="http://schemas.microsoft.com/office/drawing/2014/main" id="{72758738-7FDB-A8C3-6D94-7E9372F90C0F}"/>
              </a:ext>
            </a:extLst>
          </p:cNvPr>
          <p:cNvSpPr txBox="1">
            <a:spLocks/>
          </p:cNvSpPr>
          <p:nvPr/>
        </p:nvSpPr>
        <p:spPr>
          <a:xfrm>
            <a:off x="1271588" y="1705233"/>
            <a:ext cx="10089112" cy="3909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2">
                    <a:lumMod val="90000"/>
                  </a:schemeClr>
                </a:solidFill>
                <a:latin typeface="Aharoni" panose="02010803020104030203" pitchFamily="2" charset="-79"/>
                <a:cs typeface="Aharoni" panose="02010803020104030203" pitchFamily="2" charset="-79"/>
              </a:rPr>
              <a:t>For an international student, this is the most challenging phase. It goes without saying that obtaining accommodation in a foreign place is tough.</a:t>
            </a:r>
          </a:p>
          <a:p>
            <a:r>
              <a:rPr lang="en-US" sz="1600" dirty="0">
                <a:solidFill>
                  <a:schemeClr val="tx2">
                    <a:lumMod val="90000"/>
                  </a:schemeClr>
                </a:solidFill>
                <a:latin typeface="Aharoni" panose="02010803020104030203" pitchFamily="2" charset="-79"/>
                <a:cs typeface="Aharoni" panose="02010803020104030203" pitchFamily="2" charset="-79"/>
              </a:rPr>
              <a:t>The website has links that allow students to seek for housing. We've also highlighted convenient sites near the institution where they may locate accommodations. </a:t>
            </a:r>
          </a:p>
          <a:p>
            <a:r>
              <a:rPr lang="en-US" sz="1600" dirty="0">
                <a:solidFill>
                  <a:schemeClr val="tx2">
                    <a:lumMod val="90000"/>
                  </a:schemeClr>
                </a:solidFill>
                <a:latin typeface="Aharoni" panose="02010803020104030203" pitchFamily="2" charset="-79"/>
                <a:cs typeface="Aharoni" panose="02010803020104030203" pitchFamily="2" charset="-79"/>
              </a:rPr>
              <a:t>We have included the pros and cons of the locations, price, red-eye accessibility, and so on, making it easier for students to choose housing that meets their needs. </a:t>
            </a:r>
          </a:p>
        </p:txBody>
      </p:sp>
      <p:pic>
        <p:nvPicPr>
          <p:cNvPr id="9" name="Picture 8" descr="A screenshot of a home&#10;&#10;Description automatically generated with medium confidence">
            <a:extLst>
              <a:ext uri="{FF2B5EF4-FFF2-40B4-BE49-F238E27FC236}">
                <a16:creationId xmlns:a16="http://schemas.microsoft.com/office/drawing/2014/main" id="{0AC62EAC-4D78-681D-3535-BE263CBDCE97}"/>
              </a:ext>
            </a:extLst>
          </p:cNvPr>
          <p:cNvPicPr>
            <a:picLocks noChangeAspect="1"/>
          </p:cNvPicPr>
          <p:nvPr/>
        </p:nvPicPr>
        <p:blipFill>
          <a:blip r:embed="rId2"/>
          <a:stretch>
            <a:fillRect/>
          </a:stretch>
        </p:blipFill>
        <p:spPr>
          <a:xfrm>
            <a:off x="1451319" y="3670412"/>
            <a:ext cx="4743536" cy="2964710"/>
          </a:xfrm>
          <a:prstGeom prst="rect">
            <a:avLst/>
          </a:prstGeom>
        </p:spPr>
      </p:pic>
    </p:spTree>
    <p:extLst>
      <p:ext uri="{BB962C8B-B14F-4D97-AF65-F5344CB8AC3E}">
        <p14:creationId xmlns:p14="http://schemas.microsoft.com/office/powerpoint/2010/main" val="356787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D461782-D35F-EC18-1690-1AB3DC13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C22B12F-542C-980F-2C22-CEA4A2878BBA}"/>
              </a:ext>
            </a:extLst>
          </p:cNvPr>
          <p:cNvSpPr txBox="1">
            <a:spLocks/>
          </p:cNvSpPr>
          <p:nvPr/>
        </p:nvSpPr>
        <p:spPr>
          <a:xfrm>
            <a:off x="1271588" y="662400"/>
            <a:ext cx="10055721" cy="132556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FOOD</a:t>
            </a:r>
          </a:p>
        </p:txBody>
      </p:sp>
      <p:grpSp>
        <p:nvGrpSpPr>
          <p:cNvPr id="4" name="Group 3">
            <a:extLst>
              <a:ext uri="{FF2B5EF4-FFF2-40B4-BE49-F238E27FC236}">
                <a16:creationId xmlns:a16="http://schemas.microsoft.com/office/drawing/2014/main" id="{E035CB46-F2FD-7A8D-E31E-EDBF278AEF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AE603CA3-CA98-209E-703B-3F2D98497D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FE90827E-8A48-1250-0566-C502F9C40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7" name="Content Placeholder 2">
            <a:extLst>
              <a:ext uri="{FF2B5EF4-FFF2-40B4-BE49-F238E27FC236}">
                <a16:creationId xmlns:a16="http://schemas.microsoft.com/office/drawing/2014/main" id="{7EBBC06A-ED94-7D7B-7FB7-37A5772165AB}"/>
              </a:ext>
            </a:extLst>
          </p:cNvPr>
          <p:cNvSpPr txBox="1">
            <a:spLocks/>
          </p:cNvSpPr>
          <p:nvPr/>
        </p:nvSpPr>
        <p:spPr>
          <a:xfrm>
            <a:off x="1271588" y="1705233"/>
            <a:ext cx="10089112" cy="3909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2">
                    <a:lumMod val="90000"/>
                  </a:schemeClr>
                </a:solidFill>
                <a:latin typeface="Aharoni" panose="02010803020104030203" pitchFamily="2" charset="-79"/>
                <a:cs typeface="Aharoni" panose="02010803020104030203" pitchFamily="2" charset="-79"/>
              </a:rPr>
              <a:t>We have included all information about Indian Restaurants on the food page.</a:t>
            </a:r>
          </a:p>
          <a:p>
            <a:r>
              <a:rPr lang="en-US" sz="1600" dirty="0">
                <a:solidFill>
                  <a:schemeClr val="tx2">
                    <a:lumMod val="90000"/>
                  </a:schemeClr>
                </a:solidFill>
                <a:latin typeface="Aharoni" panose="02010803020104030203" pitchFamily="2" charset="-79"/>
                <a:cs typeface="Aharoni" panose="02010803020104030203" pitchFamily="2" charset="-79"/>
              </a:rPr>
              <a:t>We added several features that allow consumers to phone the restaurant or visit the restaurant's website by clicking on a link.</a:t>
            </a:r>
          </a:p>
          <a:p>
            <a:r>
              <a:rPr lang="en-US" sz="1600" dirty="0">
                <a:solidFill>
                  <a:schemeClr val="tx2">
                    <a:lumMod val="90000"/>
                  </a:schemeClr>
                </a:solidFill>
                <a:latin typeface="Aharoni" panose="02010803020104030203" pitchFamily="2" charset="-79"/>
                <a:cs typeface="Aharoni" panose="02010803020104030203" pitchFamily="2" charset="-79"/>
              </a:rPr>
              <a:t>We put restaurant reviews at the bottom of the page to assist users in making a choice. </a:t>
            </a:r>
          </a:p>
        </p:txBody>
      </p:sp>
      <p:pic>
        <p:nvPicPr>
          <p:cNvPr id="9" name="Picture 8" descr="Graphical user interface, website&#10;&#10;Description automatically generated">
            <a:extLst>
              <a:ext uri="{FF2B5EF4-FFF2-40B4-BE49-F238E27FC236}">
                <a16:creationId xmlns:a16="http://schemas.microsoft.com/office/drawing/2014/main" id="{3AC8D2C3-9E56-770E-E20A-D79DABB46E7D}"/>
              </a:ext>
            </a:extLst>
          </p:cNvPr>
          <p:cNvPicPr>
            <a:picLocks noChangeAspect="1"/>
          </p:cNvPicPr>
          <p:nvPr/>
        </p:nvPicPr>
        <p:blipFill>
          <a:blip r:embed="rId2"/>
          <a:stretch>
            <a:fillRect/>
          </a:stretch>
        </p:blipFill>
        <p:spPr>
          <a:xfrm>
            <a:off x="1583363" y="3256467"/>
            <a:ext cx="5163425" cy="3227141"/>
          </a:xfrm>
          <a:prstGeom prst="rect">
            <a:avLst/>
          </a:prstGeom>
        </p:spPr>
      </p:pic>
    </p:spTree>
    <p:extLst>
      <p:ext uri="{BB962C8B-B14F-4D97-AF65-F5344CB8AC3E}">
        <p14:creationId xmlns:p14="http://schemas.microsoft.com/office/powerpoint/2010/main" val="2302279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E87EE7F2-4D45-6CF4-6AA2-A73CFD7E7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B68A0DB-E61A-9DE9-1B57-42445EF451F3}"/>
              </a:ext>
            </a:extLst>
          </p:cNvPr>
          <p:cNvSpPr txBox="1">
            <a:spLocks/>
          </p:cNvSpPr>
          <p:nvPr/>
        </p:nvSpPr>
        <p:spPr>
          <a:xfrm>
            <a:off x="1271588" y="662400"/>
            <a:ext cx="10055721" cy="132556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haroni" panose="02010803020104030203" pitchFamily="2" charset="-79"/>
                <a:cs typeface="Aharoni" panose="02010803020104030203" pitchFamily="2" charset="-79"/>
              </a:rPr>
              <a:t>COURSE WORK</a:t>
            </a:r>
          </a:p>
        </p:txBody>
      </p:sp>
      <p:grpSp>
        <p:nvGrpSpPr>
          <p:cNvPr id="4" name="Group 3">
            <a:extLst>
              <a:ext uri="{FF2B5EF4-FFF2-40B4-BE49-F238E27FC236}">
                <a16:creationId xmlns:a16="http://schemas.microsoft.com/office/drawing/2014/main" id="{EE17CE4A-8A80-C89C-9730-B9E970BF4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71DD758D-7BDF-4B23-BBF9-12C5CDC1A0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67A978CD-3F1D-4FFB-26DC-DEEEB0F4D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7" name="Content Placeholder 2">
            <a:extLst>
              <a:ext uri="{FF2B5EF4-FFF2-40B4-BE49-F238E27FC236}">
                <a16:creationId xmlns:a16="http://schemas.microsoft.com/office/drawing/2014/main" id="{3A46E725-A1BE-EB81-CE86-D0F3B628F1FD}"/>
              </a:ext>
            </a:extLst>
          </p:cNvPr>
          <p:cNvSpPr txBox="1">
            <a:spLocks/>
          </p:cNvSpPr>
          <p:nvPr/>
        </p:nvSpPr>
        <p:spPr>
          <a:xfrm>
            <a:off x="1271588" y="1705233"/>
            <a:ext cx="10089112" cy="3909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tx1"/>
                </a:solidFill>
                <a:latin typeface="Aharoni" panose="02010803020104030203" pitchFamily="2" charset="-79"/>
                <a:cs typeface="Aharoni" panose="02010803020104030203" pitchFamily="2" charset="-79"/>
              </a:rPr>
              <a:t>The webpage has thorough information on courses. Students can go through the electives to find courses that interest them and then register for them.</a:t>
            </a:r>
          </a:p>
          <a:p>
            <a:r>
              <a:rPr lang="en-US" sz="1600" dirty="0">
                <a:solidFill>
                  <a:schemeClr val="tx1"/>
                </a:solidFill>
                <a:latin typeface="Aharoni" panose="02010803020104030203" pitchFamily="2" charset="-79"/>
                <a:cs typeface="Aharoni" panose="02010803020104030203" pitchFamily="2" charset="-79"/>
              </a:rPr>
              <a:t>We offered information on popular courses among students such as Information Systems, Computer Science, Electrical and Computer Engineering, and Regulatory Affairs. </a:t>
            </a:r>
            <a:endParaRPr lang="en-US" sz="2000" dirty="0">
              <a:solidFill>
                <a:schemeClr val="tx1">
                  <a:alpha val="60000"/>
                </a:schemeClr>
              </a:solidFill>
            </a:endParaRPr>
          </a:p>
        </p:txBody>
      </p:sp>
      <p:pic>
        <p:nvPicPr>
          <p:cNvPr id="9" name="Picture 8" descr="Graphical user interface, diagram, website&#10;&#10;Description automatically generated">
            <a:extLst>
              <a:ext uri="{FF2B5EF4-FFF2-40B4-BE49-F238E27FC236}">
                <a16:creationId xmlns:a16="http://schemas.microsoft.com/office/drawing/2014/main" id="{16142F96-34A7-DC52-8E95-4C00150E989F}"/>
              </a:ext>
            </a:extLst>
          </p:cNvPr>
          <p:cNvPicPr>
            <a:picLocks noChangeAspect="1"/>
          </p:cNvPicPr>
          <p:nvPr/>
        </p:nvPicPr>
        <p:blipFill>
          <a:blip r:embed="rId2"/>
          <a:stretch>
            <a:fillRect/>
          </a:stretch>
        </p:blipFill>
        <p:spPr>
          <a:xfrm>
            <a:off x="1563757" y="3030796"/>
            <a:ext cx="4532243" cy="2832652"/>
          </a:xfrm>
          <a:prstGeom prst="rect">
            <a:avLst/>
          </a:prstGeom>
        </p:spPr>
      </p:pic>
    </p:spTree>
    <p:extLst>
      <p:ext uri="{BB962C8B-B14F-4D97-AF65-F5344CB8AC3E}">
        <p14:creationId xmlns:p14="http://schemas.microsoft.com/office/powerpoint/2010/main" val="12635544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33</TotalTime>
  <Words>439</Words>
  <Application>Microsoft Macintosh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Aharoni</vt:lpstr>
      <vt:lpstr>Arial</vt:lpstr>
      <vt:lpstr>Calibri</vt:lpstr>
      <vt:lpstr>Calibri Light</vt:lpstr>
      <vt:lpstr>Wingdings 2</vt:lpstr>
      <vt:lpstr>Office Theme</vt:lpstr>
      <vt:lpstr>NU ASSIST </vt:lpstr>
      <vt:lpstr>TEAM WORK</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 ASSIST </dc:title>
  <dc:creator>Siddhesh Vivek Naik</dc:creator>
  <cp:lastModifiedBy>Siddhesh Vivek Naik</cp:lastModifiedBy>
  <cp:revision>2</cp:revision>
  <dcterms:created xsi:type="dcterms:W3CDTF">2022-12-10T16:11:55Z</dcterms:created>
  <dcterms:modified xsi:type="dcterms:W3CDTF">2022-12-10T16:45:52Z</dcterms:modified>
</cp:coreProperties>
</file>